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Gill Sans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CBCD"/>
          </a:solidFill>
        </a:fill>
      </a:tcStyle>
    </a:wholeTbl>
    <a:band2H>
      <a:tcTxStyle b="def" i="def"/>
      <a:tcStyle>
        <a:tcBdr/>
        <a:fill>
          <a:solidFill>
            <a:srgbClr val="F3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4F9"/>
          </a:solidFill>
        </a:fill>
      </a:tcStyle>
    </a:wholeTbl>
    <a:band2H>
      <a:tcTxStyle b="def" i="def"/>
      <a:tcStyle>
        <a:tcBdr/>
        <a:fill>
          <a:solidFill>
            <a:srgbClr val="F3EBF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BDF"/>
          </a:solidFill>
        </a:fill>
      </a:tcStyle>
    </a:wholeTbl>
    <a:band2H>
      <a:tcTxStyle b="def" i="def"/>
      <a:tcStyle>
        <a:tcBdr/>
        <a:fill>
          <a:solidFill>
            <a:srgbClr val="EAEE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Gill Sans MT"/>
      </a:defRPr>
    </a:lvl1pPr>
    <a:lvl2pPr indent="228600" defTabSz="457200" latinLnBrk="0">
      <a:defRPr sz="1200">
        <a:latin typeface="+mj-lt"/>
        <a:ea typeface="+mj-ea"/>
        <a:cs typeface="+mj-cs"/>
        <a:sym typeface="Gill Sans MT"/>
      </a:defRPr>
    </a:lvl2pPr>
    <a:lvl3pPr indent="457200" defTabSz="457200" latinLnBrk="0">
      <a:defRPr sz="1200">
        <a:latin typeface="+mj-lt"/>
        <a:ea typeface="+mj-ea"/>
        <a:cs typeface="+mj-cs"/>
        <a:sym typeface="Gill Sans MT"/>
      </a:defRPr>
    </a:lvl3pPr>
    <a:lvl4pPr indent="685800" defTabSz="457200" latinLnBrk="0">
      <a:defRPr sz="1200">
        <a:latin typeface="+mj-lt"/>
        <a:ea typeface="+mj-ea"/>
        <a:cs typeface="+mj-cs"/>
        <a:sym typeface="Gill Sans MT"/>
      </a:defRPr>
    </a:lvl4pPr>
    <a:lvl5pPr indent="914400" defTabSz="457200" latinLnBrk="0">
      <a:defRPr sz="1200">
        <a:latin typeface="+mj-lt"/>
        <a:ea typeface="+mj-ea"/>
        <a:cs typeface="+mj-cs"/>
        <a:sym typeface="Gill Sans MT"/>
      </a:defRPr>
    </a:lvl5pPr>
    <a:lvl6pPr indent="1143000" defTabSz="457200" latinLnBrk="0">
      <a:defRPr sz="1200">
        <a:latin typeface="+mj-lt"/>
        <a:ea typeface="+mj-ea"/>
        <a:cs typeface="+mj-cs"/>
        <a:sym typeface="Gill Sans MT"/>
      </a:defRPr>
    </a:lvl6pPr>
    <a:lvl7pPr indent="1371600" defTabSz="457200" latinLnBrk="0">
      <a:defRPr sz="1200">
        <a:latin typeface="+mj-lt"/>
        <a:ea typeface="+mj-ea"/>
        <a:cs typeface="+mj-cs"/>
        <a:sym typeface="Gill Sans MT"/>
      </a:defRPr>
    </a:lvl7pPr>
    <a:lvl8pPr indent="1600200" defTabSz="457200" latinLnBrk="0">
      <a:defRPr sz="1200">
        <a:latin typeface="+mj-lt"/>
        <a:ea typeface="+mj-ea"/>
        <a:cs typeface="+mj-cs"/>
        <a:sym typeface="Gill Sans MT"/>
      </a:defRPr>
    </a:lvl8pPr>
    <a:lvl9pPr indent="1828800" defTabSz="457200" latinLnBrk="0">
      <a:defRPr sz="1200">
        <a:latin typeface="+mj-lt"/>
        <a:ea typeface="+mj-ea"/>
        <a:cs typeface="+mj-cs"/>
        <a:sym typeface="Gill Sans MT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" name="Title Text"/>
          <p:cNvSpPr txBox="1"/>
          <p:nvPr>
            <p:ph type="title"/>
          </p:nvPr>
        </p:nvSpPr>
        <p:spPr>
          <a:xfrm>
            <a:off x="2417778" y="802297"/>
            <a:ext cx="8637076" cy="2541434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600"/>
            </a:lvl1pPr>
          </a:lstStyle>
          <a:p>
            <a:pPr/>
            <a:r>
              <a:t>Title Text</a:t>
            </a:r>
          </a:p>
        </p:txBody>
      </p:sp>
      <p:sp>
        <p:nvSpPr>
          <p:cNvPr id="19" name="Body Level One…"/>
          <p:cNvSpPr txBox="1"/>
          <p:nvPr>
            <p:ph type="body" sz="quarter" idx="1"/>
          </p:nvPr>
        </p:nvSpPr>
        <p:spPr>
          <a:xfrm>
            <a:off x="2417778" y="3531203"/>
            <a:ext cx="8637075" cy="977624"/>
          </a:xfrm>
          <a:prstGeom prst="rect">
            <a:avLst/>
          </a:prstGeom>
        </p:spPr>
        <p:txBody>
          <a:bodyPr lIns="91437" tIns="91437" rIns="91437" bIns="91437"/>
          <a:lstStyle>
            <a:lvl1pPr marL="0" indent="0">
              <a:buClrTx/>
              <a:buSzTx/>
              <a:buFontTx/>
              <a:buNone/>
              <a:defRPr cap="all" sz="1800"/>
            </a:lvl1pPr>
            <a:lvl2pPr marL="0" indent="0">
              <a:buClrTx/>
              <a:buSzTx/>
              <a:buFontTx/>
              <a:buNone/>
              <a:defRPr cap="all" sz="1800"/>
            </a:lvl2pPr>
            <a:lvl3pPr marL="0" indent="0">
              <a:buClrTx/>
              <a:buSzTx/>
              <a:buFontTx/>
              <a:buNone/>
              <a:defRPr cap="all" sz="1800"/>
            </a:lvl3pPr>
            <a:lvl4pPr marL="0" indent="0">
              <a:buClrTx/>
              <a:buSzTx/>
              <a:buFontTx/>
              <a:buNone/>
              <a:defRPr cap="all" sz="1800"/>
            </a:lvl4pPr>
            <a:lvl5pPr marL="0" indent="0">
              <a:buClrTx/>
              <a:buSzTx/>
              <a:buFontTx/>
              <a:buNone/>
              <a:defRPr cap="all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" name="Straight Connector 14"/>
          <p:cNvSpPr/>
          <p:nvPr/>
        </p:nvSpPr>
        <p:spPr>
          <a:xfrm>
            <a:off x="2417777" y="3528540"/>
            <a:ext cx="8637077" cy="3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xfrm>
            <a:off x="1749011" y="798972"/>
            <a:ext cx="499672" cy="52323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3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4" name="Body Level One…"/>
          <p:cNvSpPr txBox="1"/>
          <p:nvPr>
            <p:ph type="body" sz="half" idx="1"/>
          </p:nvPr>
        </p:nvSpPr>
        <p:spPr>
          <a:xfrm>
            <a:off x="1451579" y="2015732"/>
            <a:ext cx="9603276" cy="34506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traight Connector 25"/>
          <p:cNvSpPr/>
          <p:nvPr/>
        </p:nvSpPr>
        <p:spPr>
          <a:xfrm>
            <a:off x="1453895" y="1847088"/>
            <a:ext cx="9607524" cy="3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4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6" name="Title Text"/>
          <p:cNvSpPr txBox="1"/>
          <p:nvPr>
            <p:ph type="title"/>
          </p:nvPr>
        </p:nvSpPr>
        <p:spPr>
          <a:xfrm>
            <a:off x="9439109" y="798972"/>
            <a:ext cx="1615745" cy="465989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7" name="Body Level One…"/>
          <p:cNvSpPr txBox="1"/>
          <p:nvPr>
            <p:ph type="body" idx="1"/>
          </p:nvPr>
        </p:nvSpPr>
        <p:spPr>
          <a:xfrm>
            <a:off x="1444671" y="798972"/>
            <a:ext cx="7828831" cy="4659892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8" name="Straight Connector 14"/>
          <p:cNvSpPr/>
          <p:nvPr/>
        </p:nvSpPr>
        <p:spPr>
          <a:xfrm flipH="1">
            <a:off x="9439109" y="798973"/>
            <a:ext cx="3" cy="4659889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57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7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Straight Connector 9"/>
          <p:cNvSpPr/>
          <p:nvPr/>
        </p:nvSpPr>
        <p:spPr>
          <a:xfrm>
            <a:off x="-2" y="6128414"/>
            <a:ext cx="12192004" cy="1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60" name="Body Level One…"/>
          <p:cNvSpPr txBox="1"/>
          <p:nvPr>
            <p:ph type="body" sz="half" idx="1"/>
          </p:nvPr>
        </p:nvSpPr>
        <p:spPr>
          <a:xfrm>
            <a:off x="1451579" y="2015732"/>
            <a:ext cx="9603276" cy="34506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1" name="Straight Connector 32"/>
          <p:cNvSpPr/>
          <p:nvPr/>
        </p:nvSpPr>
        <p:spPr>
          <a:xfrm>
            <a:off x="1453895" y="1847088"/>
            <a:ext cx="9607524" cy="1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2" name="Slide Number"/>
          <p:cNvSpPr txBox="1"/>
          <p:nvPr>
            <p:ph type="sldNum" sz="quarter" idx="2"/>
          </p:nvPr>
        </p:nvSpPr>
        <p:spPr>
          <a:xfrm>
            <a:off x="791407" y="798972"/>
            <a:ext cx="499672" cy="52323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9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half" idx="1"/>
          </p:nvPr>
        </p:nvSpPr>
        <p:spPr>
          <a:xfrm>
            <a:off x="1451579" y="2015732"/>
            <a:ext cx="9603276" cy="34506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traight Connector 32"/>
          <p:cNvSpPr/>
          <p:nvPr/>
        </p:nvSpPr>
        <p:spPr>
          <a:xfrm>
            <a:off x="1453895" y="1847088"/>
            <a:ext cx="9607524" cy="3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4" name="Title Text"/>
          <p:cNvSpPr txBox="1"/>
          <p:nvPr>
            <p:ph type="title"/>
          </p:nvPr>
        </p:nvSpPr>
        <p:spPr>
          <a:xfrm>
            <a:off x="1454239" y="1756130"/>
            <a:ext cx="8643154" cy="1887953"/>
          </a:xfrm>
          <a:prstGeom prst="rect">
            <a:avLst/>
          </a:prstGeom>
        </p:spPr>
        <p:txBody>
          <a:bodyPr anchor="b"/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45" name="Body Level One…"/>
          <p:cNvSpPr txBox="1"/>
          <p:nvPr>
            <p:ph type="body" sz="quarter" idx="1"/>
          </p:nvPr>
        </p:nvSpPr>
        <p:spPr>
          <a:xfrm>
            <a:off x="1454239" y="3806195"/>
            <a:ext cx="8630447" cy="1012932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0">
              <a:buClrTx/>
              <a:buSzTx/>
              <a:buFontTx/>
              <a:buNone/>
              <a:defRPr sz="1800"/>
            </a:lvl2pPr>
            <a:lvl3pPr marL="0" indent="0">
              <a:buClrTx/>
              <a:buSzTx/>
              <a:buFontTx/>
              <a:buNone/>
              <a:defRPr sz="1800"/>
            </a:lvl3pPr>
            <a:lvl4pPr marL="0" indent="0">
              <a:buClrTx/>
              <a:buSzTx/>
              <a:buFontTx/>
              <a:buNone/>
              <a:defRPr sz="1800"/>
            </a:lvl4pPr>
            <a:lvl5pPr marL="0" indent="0"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traight Connector 14"/>
          <p:cNvSpPr/>
          <p:nvPr/>
        </p:nvSpPr>
        <p:spPr>
          <a:xfrm>
            <a:off x="1454239" y="3804985"/>
            <a:ext cx="8630448" cy="3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1449215" y="804889"/>
            <a:ext cx="9605638" cy="105930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1447331" y="2010878"/>
            <a:ext cx="4645153" cy="344859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traight Connector 34"/>
          <p:cNvSpPr/>
          <p:nvPr/>
        </p:nvSpPr>
        <p:spPr>
          <a:xfrm>
            <a:off x="1453895" y="1847088"/>
            <a:ext cx="9607524" cy="3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0" name="Title Text"/>
          <p:cNvSpPr txBox="1"/>
          <p:nvPr>
            <p:ph type="title"/>
          </p:nvPr>
        </p:nvSpPr>
        <p:spPr>
          <a:xfrm>
            <a:off x="1447191" y="804162"/>
            <a:ext cx="9607661" cy="105632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sz="quarter" idx="1"/>
          </p:nvPr>
        </p:nvSpPr>
        <p:spPr>
          <a:xfrm>
            <a:off x="1447191" y="2019549"/>
            <a:ext cx="4645153" cy="80194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2pPr>
            <a:lvl3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3pPr>
            <a:lvl4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4pPr>
            <a:lvl5pPr marL="0" indent="0">
              <a:lnSpc>
                <a:spcPct val="100000"/>
              </a:lnSpc>
              <a:buClrTx/>
              <a:buSzTx/>
              <a:buFontTx/>
              <a:buNone/>
              <a:defRPr cap="all" sz="2200">
                <a:solidFill>
                  <a:schemeClr val="accent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Text Placeholder 4"/>
          <p:cNvSpPr/>
          <p:nvPr>
            <p:ph type="body" sz="quarter" idx="13"/>
          </p:nvPr>
        </p:nvSpPr>
        <p:spPr>
          <a:xfrm>
            <a:off x="6412362" y="2023003"/>
            <a:ext cx="4645155" cy="802240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73" name="Straight Connector 28"/>
          <p:cNvSpPr/>
          <p:nvPr/>
        </p:nvSpPr>
        <p:spPr>
          <a:xfrm>
            <a:off x="1453895" y="1847088"/>
            <a:ext cx="9607524" cy="3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2" name="Title Text"/>
          <p:cNvSpPr txBox="1"/>
          <p:nvPr>
            <p:ph type="title"/>
          </p:nvPr>
        </p:nvSpPr>
        <p:spPr>
          <a:xfrm>
            <a:off x="1444671" y="798972"/>
            <a:ext cx="3273100" cy="224712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sz="half" idx="1"/>
          </p:nvPr>
        </p:nvSpPr>
        <p:spPr>
          <a:xfrm>
            <a:off x="5043713" y="798974"/>
            <a:ext cx="6012473" cy="4658827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Text Placeholder 3"/>
          <p:cNvSpPr/>
          <p:nvPr>
            <p:ph type="body" sz="quarter" idx="13"/>
          </p:nvPr>
        </p:nvSpPr>
        <p:spPr>
          <a:xfrm>
            <a:off x="1444671" y="3205490"/>
            <a:ext cx="3275013" cy="224818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5" name="Straight Connector 16"/>
          <p:cNvSpPr/>
          <p:nvPr/>
        </p:nvSpPr>
        <p:spPr>
          <a:xfrm>
            <a:off x="1448280" y="3205489"/>
            <a:ext cx="3269491" cy="3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grpSp>
        <p:nvGrpSpPr>
          <p:cNvPr id="118" name="Group 7"/>
          <p:cNvGrpSpPr/>
          <p:nvPr/>
        </p:nvGrpSpPr>
        <p:grpSpPr>
          <a:xfrm>
            <a:off x="7477383" y="482168"/>
            <a:ext cx="4074541" cy="5149106"/>
            <a:chOff x="0" y="-1"/>
            <a:chExt cx="4074540" cy="5149105"/>
          </a:xfrm>
        </p:grpSpPr>
        <p:sp>
          <p:nvSpPr>
            <p:cNvPr id="116" name="Rectangle 17"/>
            <p:cNvSpPr/>
            <p:nvPr/>
          </p:nvSpPr>
          <p:spPr>
            <a:xfrm>
              <a:off x="-1" y="-2"/>
              <a:ext cx="4074541" cy="5149107"/>
            </a:xfrm>
            <a:prstGeom prst="rect">
              <a:avLst/>
            </a:prstGeom>
            <a:gradFill flip="none" rotWithShape="1"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127000" dist="228600" dir="4740000">
                <a:srgbClr val="000000">
                  <a:alpha val="34000"/>
                </a:srgbClr>
              </a:outerShdw>
            </a:effectLst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7" name="Rectangle 18"/>
            <p:cNvSpPr/>
            <p:nvPr/>
          </p:nvSpPr>
          <p:spPr>
            <a:xfrm>
              <a:off x="313059" y="330335"/>
              <a:ext cx="3450294" cy="4466456"/>
            </a:xfrm>
            <a:prstGeom prst="rect">
              <a:avLst/>
            </a:prstGeom>
            <a:gradFill flip="none" rotWithShape="1"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>
              <a:solidFill>
                <a:srgbClr val="191919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119" name="Title Text"/>
          <p:cNvSpPr txBox="1"/>
          <p:nvPr>
            <p:ph type="title"/>
          </p:nvPr>
        </p:nvSpPr>
        <p:spPr>
          <a:xfrm>
            <a:off x="1451205" y="1129513"/>
            <a:ext cx="5532331" cy="1830586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0" name="Picture Placeholder 2"/>
          <p:cNvSpPr/>
          <p:nvPr>
            <p:ph type="pic" sz="quarter" idx="13"/>
          </p:nvPr>
        </p:nvSpPr>
        <p:spPr>
          <a:xfrm>
            <a:off x="8124389" y="1122542"/>
            <a:ext cx="2791174" cy="38663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1450329" y="3145992"/>
            <a:ext cx="5524404" cy="200374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sz="1800"/>
            </a:lvl1pPr>
            <a:lvl2pPr marL="0" indent="0">
              <a:buClrTx/>
              <a:buSzTx/>
              <a:buFontTx/>
              <a:buNone/>
              <a:defRPr sz="1800"/>
            </a:lvl2pPr>
            <a:lvl3pPr marL="0" indent="0">
              <a:buClrTx/>
              <a:buSzTx/>
              <a:buFontTx/>
              <a:buNone/>
              <a:defRPr sz="1800"/>
            </a:lvl3pPr>
            <a:lvl4pPr marL="0" indent="0">
              <a:buClrTx/>
              <a:buSzTx/>
              <a:buFontTx/>
              <a:buNone/>
              <a:defRPr sz="1800"/>
            </a:lvl4pPr>
            <a:lvl5pPr marL="0" indent="0"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traight Connector 30"/>
          <p:cNvSpPr/>
          <p:nvPr/>
        </p:nvSpPr>
        <p:spPr>
          <a:xfrm>
            <a:off x="1447380" y="3143605"/>
            <a:ext cx="5527356" cy="3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ECEAE7"/>
            </a:gs>
            <a:gs pos="100000">
              <a:srgbClr val="C9C6C0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/>
          <p:nvPr/>
        </p:nvSpPr>
        <p:spPr>
          <a:xfrm>
            <a:off x="0" y="2019474"/>
            <a:ext cx="12192000" cy="4105943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rgbClr val="DFDBD5"/>
              </a:gs>
            </a:gsLst>
            <a:lin ang="5400000"/>
          </a:gradFill>
          <a:ln w="12700"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1538" r="0" b="0"/>
          <a:stretch>
            <a:fillRect/>
          </a:stretch>
        </p:blipFill>
        <p:spPr>
          <a:xfrm>
            <a:off x="0" y="6126479"/>
            <a:ext cx="12192000" cy="731527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traight Connector 9"/>
          <p:cNvSpPr/>
          <p:nvPr/>
        </p:nvSpPr>
        <p:spPr>
          <a:xfrm>
            <a:off x="-2" y="6128413"/>
            <a:ext cx="12192004" cy="3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" name="Straight Connector 24"/>
          <p:cNvSpPr/>
          <p:nvPr/>
        </p:nvSpPr>
        <p:spPr>
          <a:xfrm>
            <a:off x="1453895" y="1847088"/>
            <a:ext cx="9607524" cy="3"/>
          </a:xfrm>
          <a:prstGeom prst="line">
            <a:avLst/>
          </a:prstGeom>
          <a:ln w="31750">
            <a:solidFill>
              <a:schemeClr val="accent1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" name="Title Text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7" name="Body Level One…"/>
          <p:cNvSpPr txBox="1"/>
          <p:nvPr>
            <p:ph type="body" idx="1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791407" y="798972"/>
            <a:ext cx="499673" cy="5232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1pPr>
      <a:lvl2pPr marL="711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2pPr>
      <a:lvl3pPr marL="1200150" marR="0" indent="-28575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3pPr>
      <a:lvl4pPr marL="1698169" marR="0" indent="-326569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4pPr>
      <a:lvl5pPr marL="22098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5pPr>
      <a:lvl6pPr marL="26670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6pPr>
      <a:lvl7pPr marL="31242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7pPr>
      <a:lvl8pPr marL="35814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8pPr>
      <a:lvl9pPr marL="4038600" marR="0" indent="-381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Gill Sans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nodejs.org/en/" TargetMode="External"/><Relationship Id="rId3" Type="http://schemas.openxmlformats.org/officeDocument/2006/relationships/hyperlink" Target="https://expressjs.com/" TargetMode="External"/><Relationship Id="rId4" Type="http://schemas.openxmlformats.org/officeDocument/2006/relationships/hyperlink" Target="https://www.mongodb.com/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itle 1"/>
          <p:cNvSpPr txBox="1"/>
          <p:nvPr>
            <p:ph type="ctrTitle"/>
          </p:nvPr>
        </p:nvSpPr>
        <p:spPr>
          <a:xfrm>
            <a:off x="2417779" y="802295"/>
            <a:ext cx="8637073" cy="2541436"/>
          </a:xfrm>
          <a:prstGeom prst="rect">
            <a:avLst/>
          </a:prstGeom>
        </p:spPr>
        <p:txBody>
          <a:bodyPr/>
          <a:lstStyle/>
          <a:p>
            <a:pPr/>
            <a:r>
              <a:t>Node.js</a:t>
            </a:r>
          </a:p>
        </p:txBody>
      </p:sp>
      <p:sp>
        <p:nvSpPr>
          <p:cNvPr id="172" name="Subtitle 2"/>
          <p:cNvSpPr txBox="1"/>
          <p:nvPr>
            <p:ph type="subTitle" sz="quarter" idx="1"/>
          </p:nvPr>
        </p:nvSpPr>
        <p:spPr>
          <a:xfrm>
            <a:off x="2417779" y="3531203"/>
            <a:ext cx="8637073" cy="977624"/>
          </a:xfrm>
          <a:prstGeom prst="rect">
            <a:avLst/>
          </a:prstGeom>
        </p:spPr>
        <p:txBody>
          <a:bodyPr/>
          <a:lstStyle/>
          <a:p>
            <a:pPr/>
            <a:r>
              <a:t>A Brief Lesson From Yin Bin and Adam Crooks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Express JS</a:t>
            </a:r>
          </a:p>
        </p:txBody>
      </p:sp>
      <p:sp>
        <p:nvSpPr>
          <p:cNvPr id="202" name="Content Placeholder 2"/>
          <p:cNvSpPr txBox="1"/>
          <p:nvPr>
            <p:ph type="body" sz="half" idx="1"/>
          </p:nvPr>
        </p:nvSpPr>
        <p:spPr>
          <a:xfrm>
            <a:off x="1451578" y="2015730"/>
            <a:ext cx="9603277" cy="3450618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Express.js is a web application framework for node.js  designed to help with building web applications, and APIs using javascript. </a:t>
            </a:r>
          </a:p>
          <a:p>
            <a:pPr>
              <a:defRPr sz="2400"/>
            </a:pPr>
            <a:r>
              <a:t>It encapsulates many functions and solutions for Node, allowing dev’s to simply the overall development cycle.</a:t>
            </a:r>
          </a:p>
          <a:p>
            <a:pPr>
              <a:defRPr sz="2400"/>
            </a:pPr>
            <a:r>
              <a:t>Express.js also provides rich APIs for web development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088" y="1558925"/>
            <a:ext cx="4433829" cy="3449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5834" y="926875"/>
            <a:ext cx="4363078" cy="5004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End Product</a:t>
            </a:r>
          </a:p>
        </p:txBody>
      </p:sp>
      <p:pic>
        <p:nvPicPr>
          <p:cNvPr id="208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26284" y="2146754"/>
            <a:ext cx="5739432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Mongo db</a:t>
            </a:r>
          </a:p>
        </p:txBody>
      </p:sp>
      <p:sp>
        <p:nvSpPr>
          <p:cNvPr id="211" name="Content Placeholder 2"/>
          <p:cNvSpPr txBox="1"/>
          <p:nvPr>
            <p:ph type="body" idx="1"/>
          </p:nvPr>
        </p:nvSpPr>
        <p:spPr>
          <a:xfrm>
            <a:off x="1451578" y="1846126"/>
            <a:ext cx="9603277" cy="4105943"/>
          </a:xfrm>
          <a:prstGeom prst="rect">
            <a:avLst/>
          </a:prstGeom>
        </p:spPr>
        <p:txBody>
          <a:bodyPr/>
          <a:lstStyle/>
          <a:p>
            <a:pPr marL="196594" indent="-196594" defTabSz="786383">
              <a:lnSpc>
                <a:spcPct val="96000"/>
              </a:lnSpc>
              <a:spcBef>
                <a:spcPts val="800"/>
              </a:spcBef>
              <a:defRPr b="1" sz="1500"/>
            </a:pPr>
            <a:r>
              <a:t>High Performance</a:t>
            </a:r>
          </a:p>
          <a:p>
            <a:pPr marL="196594" indent="-196594" defTabSz="786383">
              <a:lnSpc>
                <a:spcPct val="96000"/>
              </a:lnSpc>
              <a:spcBef>
                <a:spcPts val="800"/>
              </a:spcBef>
              <a:defRPr sz="1500"/>
            </a:pPr>
            <a:r>
              <a:t>MongoDB provides high performance data persistence. In particular, Support for embedded data models reduces I/O activity on database system.</a:t>
            </a:r>
          </a:p>
          <a:p>
            <a:pPr marL="196594" indent="-196594" defTabSz="786383">
              <a:lnSpc>
                <a:spcPct val="96000"/>
              </a:lnSpc>
              <a:spcBef>
                <a:spcPts val="800"/>
              </a:spcBef>
              <a:defRPr sz="1500"/>
            </a:pPr>
            <a:r>
              <a:t>Indexes support faster queries and can include keys from embedded documents and arrays.</a:t>
            </a:r>
          </a:p>
          <a:p>
            <a:pPr marL="196594" indent="-196594" defTabSz="786383">
              <a:lnSpc>
                <a:spcPct val="96000"/>
              </a:lnSpc>
              <a:spcBef>
                <a:spcPts val="800"/>
              </a:spcBef>
              <a:defRPr b="1" sz="1500"/>
            </a:pPr>
            <a:r>
              <a:t>High Availability</a:t>
            </a:r>
          </a:p>
          <a:p>
            <a:pPr marL="196594" indent="-196594" defTabSz="786383">
              <a:lnSpc>
                <a:spcPct val="96000"/>
              </a:lnSpc>
              <a:spcBef>
                <a:spcPts val="800"/>
              </a:spcBef>
              <a:defRPr sz="1500"/>
            </a:pPr>
            <a:r>
              <a:t>MongoDB’s replication facility, called replica set, provides: automatic</a:t>
            </a:r>
            <a:r>
              <a:t> failover and </a:t>
            </a:r>
            <a:r>
              <a:t>data redundancy.</a:t>
            </a:r>
          </a:p>
          <a:p>
            <a:pPr marL="196594" indent="-196594" defTabSz="786383">
              <a:lnSpc>
                <a:spcPct val="96000"/>
              </a:lnSpc>
              <a:spcBef>
                <a:spcPts val="800"/>
              </a:spcBef>
              <a:defRPr sz="1500"/>
            </a:pPr>
            <a:r>
              <a:t>A replica set is a group of MongoDB servers that maintain the same data set, providing redundancy and increasing data availability.</a:t>
            </a:r>
          </a:p>
          <a:p>
            <a:pPr marL="196594" indent="-196594" defTabSz="786383">
              <a:lnSpc>
                <a:spcPct val="96000"/>
              </a:lnSpc>
              <a:spcBef>
                <a:spcPts val="800"/>
              </a:spcBef>
              <a:defRPr b="1" sz="1500"/>
            </a:pPr>
            <a:r>
              <a:t>Horizontal Scalability</a:t>
            </a:r>
          </a:p>
          <a:p>
            <a:pPr marL="196594" indent="-196594" defTabSz="786383">
              <a:lnSpc>
                <a:spcPct val="96000"/>
              </a:lnSpc>
              <a:spcBef>
                <a:spcPts val="800"/>
              </a:spcBef>
              <a:defRPr sz="1500"/>
            </a:pPr>
            <a:r>
              <a:t>MongoDB provides horizontal scalability as part of its </a:t>
            </a:r>
            <a:r>
              <a:rPr i="1"/>
              <a:t>core</a:t>
            </a:r>
            <a:r>
              <a:t> functionality: Sharding distributes data across a cluster of machines.</a:t>
            </a:r>
          </a:p>
          <a:p>
            <a:pPr marL="196594" indent="-196594" defTabSz="786383">
              <a:lnSpc>
                <a:spcPct val="96000"/>
              </a:lnSpc>
              <a:spcBef>
                <a:spcPts val="800"/>
              </a:spcBef>
              <a:defRPr sz="1500"/>
            </a:pPr>
            <a:r>
              <a:t>MongoDB supports creating zones of data based on the shard key. In a balanced cluster, MongoDB directs reads and writes covered by a zone only to those shards inside the zone.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Mongo cont.</a:t>
            </a:r>
          </a:p>
        </p:txBody>
      </p:sp>
      <p:sp>
        <p:nvSpPr>
          <p:cNvPr id="214" name="Content Placeholder 5"/>
          <p:cNvSpPr txBox="1"/>
          <p:nvPr>
            <p:ph type="body" sz="half" idx="1"/>
          </p:nvPr>
        </p:nvSpPr>
        <p:spPr>
          <a:xfrm>
            <a:off x="2588724" y="2111984"/>
            <a:ext cx="9603276" cy="3450617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pPr/>
            <a:r>
              <a:t>The following example inserts new documents into the inventory collection</a:t>
            </a:r>
          </a:p>
        </p:txBody>
      </p:sp>
      <p:pic>
        <p:nvPicPr>
          <p:cNvPr id="21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3753" y="2482051"/>
            <a:ext cx="6664494" cy="38563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nginx</a:t>
            </a:r>
          </a:p>
        </p:txBody>
      </p:sp>
      <p:sp>
        <p:nvSpPr>
          <p:cNvPr id="218" name="Content Placeholder 2"/>
          <p:cNvSpPr txBox="1"/>
          <p:nvPr>
            <p:ph type="body" sz="half" idx="1"/>
          </p:nvPr>
        </p:nvSpPr>
        <p:spPr>
          <a:xfrm>
            <a:off x="1451578" y="2015730"/>
            <a:ext cx="9603277" cy="3450618"/>
          </a:xfrm>
          <a:prstGeom prst="rect">
            <a:avLst/>
          </a:prstGeom>
        </p:spPr>
        <p:txBody>
          <a:bodyPr/>
          <a:lstStyle/>
          <a:p>
            <a:pPr/>
            <a:r>
              <a:t>Works as a pipeline allowing users to move between projects.</a:t>
            </a:r>
          </a:p>
          <a:p>
            <a:pPr>
              <a:defRPr b="1"/>
            </a:pPr>
            <a:r>
              <a:t>Reverse proxy</a:t>
            </a:r>
          </a:p>
          <a:p>
            <a:pPr lvl="1" marL="685800" indent="-228600"/>
            <a:r>
              <a:t>a type of proxy server that retrieves resources on behalf of a client from one or more servers</a:t>
            </a:r>
          </a:p>
          <a:p>
            <a:pPr lvl="1" marL="685800" indent="-228600"/>
            <a:r>
              <a:t>These resources are then returned to the client, appearing as if they originated from the proxy server itself</a:t>
            </a:r>
          </a:p>
          <a:p>
            <a:pPr marL="0" indent="0" defTabSz="457200">
              <a:lnSpc>
                <a:spcPts val="3700"/>
              </a:lnSpc>
              <a:spcBef>
                <a:spcPts val="0"/>
              </a:spcBef>
              <a:buClrTx/>
              <a:buSzTx/>
              <a:buFontTx/>
              <a:buNone/>
              <a:defRPr sz="16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</a:p>
          <a:p>
            <a:pPr/>
            <a:r>
              <a:t>Routing Definition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u="sng"/>
            </a:pPr>
            <a:r>
              <a:t>more features</a:t>
            </a:r>
            <a:r>
              <a:rPr u="none"/>
              <a:t>: </a:t>
            </a:r>
            <a:endParaRPr u="none"/>
          </a:p>
          <a:p>
            <a:pPr/>
            <a:r>
              <a:t>n-tIER APPLICATION</a:t>
            </a:r>
          </a:p>
        </p:txBody>
      </p:sp>
      <p:sp>
        <p:nvSpPr>
          <p:cNvPr id="221" name="Content Placeholder 2"/>
          <p:cNvSpPr txBox="1"/>
          <p:nvPr>
            <p:ph type="body" sz="half" idx="1"/>
          </p:nvPr>
        </p:nvSpPr>
        <p:spPr>
          <a:xfrm>
            <a:off x="1451578" y="2015730"/>
            <a:ext cx="6926306" cy="3450618"/>
          </a:xfrm>
          <a:prstGeom prst="rect">
            <a:avLst/>
          </a:prstGeom>
        </p:spPr>
        <p:txBody>
          <a:bodyPr anchor="ctr"/>
          <a:lstStyle/>
          <a:p>
            <a:pPr/>
            <a:r>
              <a:t>Create custom modules for </a:t>
            </a:r>
            <a:r>
              <a:t>an </a:t>
            </a:r>
            <a:r>
              <a:t>N-Tier Application</a:t>
            </a:r>
          </a:p>
          <a:p>
            <a:pPr lvl="1" marL="685800" indent="-228600"/>
            <a:r>
              <a:t>create a new directive</a:t>
            </a:r>
          </a:p>
          <a:p>
            <a:pPr lvl="1" marL="685800" indent="-228600"/>
            <a:r>
              <a:t>initialize a package.json</a:t>
            </a:r>
          </a:p>
          <a:p>
            <a:pPr lvl="1" marL="685800" indent="-228600"/>
            <a:r>
              <a:t>complete coding &amp; publish</a:t>
            </a:r>
            <a:r>
              <a:t>ing</a:t>
            </a:r>
          </a:p>
          <a:p>
            <a:pPr/>
            <a:r>
              <a:t>Deploy various services for N-Tier Application</a:t>
            </a:r>
          </a:p>
        </p:txBody>
      </p:sp>
      <p:pic>
        <p:nvPicPr>
          <p:cNvPr id="222" name="Screen Shot 2019-03-19 at 9.10.29 PM.png" descr="Screen Shot 2019-03-19 at 9.10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35913" y="2015731"/>
            <a:ext cx="2339055" cy="34506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more features:…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more features:</a:t>
            </a:r>
          </a:p>
          <a:p>
            <a:pPr/>
            <a:r>
              <a:t>aUTOMATed DEPLOYMENT</a:t>
            </a:r>
          </a:p>
        </p:txBody>
      </p:sp>
      <p:sp>
        <p:nvSpPr>
          <p:cNvPr id="225" name="Coding webhook script…"/>
          <p:cNvSpPr txBox="1"/>
          <p:nvPr>
            <p:ph type="body" sz="quarter" idx="1"/>
          </p:nvPr>
        </p:nvSpPr>
        <p:spPr>
          <a:xfrm>
            <a:off x="1451579" y="2015732"/>
            <a:ext cx="9603276" cy="1691316"/>
          </a:xfrm>
          <a:prstGeom prst="rect">
            <a:avLst/>
          </a:prstGeom>
        </p:spPr>
        <p:txBody>
          <a:bodyPr/>
          <a:lstStyle/>
          <a:p>
            <a:pPr/>
            <a:r>
              <a:t>Coding webhook script </a:t>
            </a:r>
          </a:p>
          <a:p>
            <a:pPr/>
            <a:r>
              <a:t>Coding shell script for executing processing manage programming</a:t>
            </a:r>
          </a:p>
          <a:p>
            <a:pPr/>
            <a:r>
              <a:t>Config webhook on Git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more features:…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 anchor="ctr"/>
          <a:lstStyle/>
          <a:p>
            <a:pPr/>
            <a:r>
              <a:t>references:</a:t>
            </a:r>
          </a:p>
        </p:txBody>
      </p:sp>
      <p:sp>
        <p:nvSpPr>
          <p:cNvPr id="228" name="Coding webhook script…"/>
          <p:cNvSpPr txBox="1"/>
          <p:nvPr>
            <p:ph type="body" sz="half" idx="1"/>
          </p:nvPr>
        </p:nvSpPr>
        <p:spPr>
          <a:xfrm>
            <a:off x="1451579" y="2015732"/>
            <a:ext cx="9603276" cy="2974265"/>
          </a:xfrm>
          <a:prstGeom prst="rect">
            <a:avLst/>
          </a:prstGeom>
        </p:spPr>
        <p:txBody>
          <a:bodyPr/>
          <a:lstStyle/>
          <a:p>
            <a:pP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https://nodejs.org/en/</a:t>
            </a:r>
          </a:p>
          <a:p>
            <a:pP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https://expressjs.com/</a:t>
            </a:r>
          </a:p>
          <a:p>
            <a:pP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https://www.mongodb.com/</a:t>
            </a:r>
          </a:p>
          <a:p>
            <a:pPr/>
            <a:r>
              <a:t>https://en.wikipedia.org/wiki/Nginx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What is Node.js</a:t>
            </a:r>
          </a:p>
        </p:txBody>
      </p:sp>
      <p:sp>
        <p:nvSpPr>
          <p:cNvPr id="175" name="Content Placeholder 2"/>
          <p:cNvSpPr txBox="1"/>
          <p:nvPr>
            <p:ph type="body" sz="half" idx="1"/>
          </p:nvPr>
        </p:nvSpPr>
        <p:spPr>
          <a:xfrm>
            <a:off x="1451578" y="2015730"/>
            <a:ext cx="9603277" cy="3450618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is a single process language which in background uses multiple threads to execute asynchronous code.</a:t>
            </a:r>
          </a:p>
          <a:p>
            <a:pPr>
              <a:defRPr sz="2400"/>
            </a:pPr>
            <a:r>
              <a:t>Node.js is non-blocking which means that all functions ( callbacks ) are delegated to the event loop and they are ( or can be ) executed by different threads. That is handled by Node.js run-time.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itle 1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Event loop</a:t>
            </a:r>
          </a:p>
        </p:txBody>
      </p:sp>
      <p:pic>
        <p:nvPicPr>
          <p:cNvPr id="178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68179" y="2016125"/>
            <a:ext cx="6369966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Some facts about Node.js</a:t>
            </a:r>
          </a:p>
        </p:txBody>
      </p:sp>
      <p:sp>
        <p:nvSpPr>
          <p:cNvPr id="181" name="Content Placeholder 2"/>
          <p:cNvSpPr txBox="1"/>
          <p:nvPr>
            <p:ph type="body" sz="half" idx="1"/>
          </p:nvPr>
        </p:nvSpPr>
        <p:spPr>
          <a:xfrm>
            <a:off x="1451578" y="2015730"/>
            <a:ext cx="9603277" cy="3450618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Node.js supports forking multiple processes within a task, which are then executed on different cores .</a:t>
            </a:r>
          </a:p>
          <a:p>
            <a:pPr>
              <a:defRPr sz="2400"/>
            </a:pPr>
            <a:r>
              <a:t>State is not shared however between forked processes, though we can pass messages to and from a forked process ( which is a different script).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b="1" sz="2400"/>
            </a:pPr>
            <a:r>
              <a:t>Why and when we need to fork another process?</a:t>
            </a:r>
            <a:br/>
          </a:p>
        </p:txBody>
      </p:sp>
      <p:sp>
        <p:nvSpPr>
          <p:cNvPr id="184" name="Content Placeholder 2"/>
          <p:cNvSpPr txBox="1"/>
          <p:nvPr>
            <p:ph type="body" sz="half" idx="1"/>
          </p:nvPr>
        </p:nvSpPr>
        <p:spPr>
          <a:xfrm>
            <a:off x="1451578" y="2015730"/>
            <a:ext cx="9603277" cy="3450618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Why? Forking multiple processes is essential for freeing up memory and unloading single processes. In addition it is used for increasing the amount of users who can acceptably access the site.</a:t>
            </a:r>
          </a:p>
          <a:p>
            <a:pPr>
              <a:defRPr sz="2400"/>
            </a:pPr>
            <a:r>
              <a:t>When? </a:t>
            </a:r>
            <a:r>
              <a:t>When we need to delegate tasks ( run them in parallel ) to another process for the sake of the speed</a:t>
            </a:r>
            <a:r>
              <a:rPr b="1"/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MODULE.EXPORTS VS EXPORTS"/>
          <p:cNvSpPr txBox="1"/>
          <p:nvPr>
            <p:ph type="title"/>
          </p:nvPr>
        </p:nvSpPr>
        <p:spPr>
          <a:xfrm>
            <a:off x="1449214" y="804889"/>
            <a:ext cx="9605640" cy="1059306"/>
          </a:xfrm>
          <a:prstGeom prst="rect">
            <a:avLst/>
          </a:prstGeom>
        </p:spPr>
        <p:txBody>
          <a:bodyPr/>
          <a:lstStyle/>
          <a:p>
            <a:pPr/>
            <a:r>
              <a:t>MODULE.EXPORTS VS EXPORTS</a:t>
            </a:r>
          </a:p>
        </p:txBody>
      </p:sp>
      <p:sp>
        <p:nvSpPr>
          <p:cNvPr id="187" name="Think of module.exports as the variable that gets returned from require(). It is an empty object by default, and it is fine to change to anything.…"/>
          <p:cNvSpPr txBox="1"/>
          <p:nvPr>
            <p:ph type="body" sz="half" idx="1"/>
          </p:nvPr>
        </p:nvSpPr>
        <p:spPr>
          <a:xfrm>
            <a:off x="1447331" y="2010878"/>
            <a:ext cx="5154172" cy="3448595"/>
          </a:xfrm>
          <a:prstGeom prst="rect">
            <a:avLst/>
          </a:prstGeom>
        </p:spPr>
        <p:txBody>
          <a:bodyPr/>
          <a:lstStyle/>
          <a:p>
            <a:pPr marL="214884" indent="-214884" defTabSz="859536">
              <a:spcBef>
                <a:spcPts val="900"/>
              </a:spcBef>
              <a:defRPr sz="1800"/>
            </a:pPr>
            <a:r>
              <a:t>Think of module.exports as the variable that gets returned from require(). It is an empty object by default, and it is fine to change to anything.</a:t>
            </a:r>
          </a:p>
          <a:p>
            <a:pPr marL="214884" indent="-214884" defTabSz="859536">
              <a:spcBef>
                <a:spcPts val="900"/>
              </a:spcBef>
              <a:defRPr sz="1800"/>
            </a:pPr>
            <a:r>
              <a:t>Just e</a:t>
            </a:r>
            <a:r>
              <a:t>xports? Well, “exports” itself is never returned! It is just a reference to module.exports; a convenience variable to help module authors write less code. Working with its properties is safe and recommended.</a:t>
            </a:r>
          </a:p>
        </p:txBody>
      </p:sp>
      <p:pic>
        <p:nvPicPr>
          <p:cNvPr id="188" name="Screen Shot 2019-03-11 at 7.06.50 PM.png" descr="Screen Shot 2019-03-11 at 7.06.5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0749" y="2651303"/>
            <a:ext cx="4342982" cy="1555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ackage.json"/>
          <p:cNvSpPr txBox="1"/>
          <p:nvPr>
            <p:ph type="title"/>
          </p:nvPr>
        </p:nvSpPr>
        <p:spPr>
          <a:xfrm>
            <a:off x="1451579" y="804519"/>
            <a:ext cx="9603276" cy="1049236"/>
          </a:xfrm>
          <a:prstGeom prst="rect">
            <a:avLst/>
          </a:prstGeom>
        </p:spPr>
        <p:txBody>
          <a:bodyPr/>
          <a:lstStyle/>
          <a:p>
            <a:pPr/>
            <a:r>
              <a:t>package.json</a:t>
            </a:r>
          </a:p>
        </p:txBody>
      </p:sp>
      <p:pic>
        <p:nvPicPr>
          <p:cNvPr id="191" name="Screen Shot 2019-03-11 at 8.54.10 PM.png" descr="Screen Shot 2019-03-11 at 8.54.1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537" y="2242983"/>
            <a:ext cx="4675035" cy="30504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Screen Shot 2019-03-11 at 8.53.16 PM.png" descr="Screen Shot 2019-03-11 at 8.53.1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77123" y="2059732"/>
            <a:ext cx="3767019" cy="38607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>
              <a:defRPr b="1" sz="2400"/>
            </a:pPr>
            <a:r>
              <a:t>Why and when we need to fork another process?</a:t>
            </a:r>
            <a:br/>
            <a:r>
              <a:t>(Code Snippet)</a:t>
            </a:r>
          </a:p>
        </p:txBody>
      </p:sp>
      <p:sp>
        <p:nvSpPr>
          <p:cNvPr id="195" name="Rectangle 1"/>
          <p:cNvSpPr txBox="1"/>
          <p:nvPr>
            <p:ph type="body" sz="quarter" idx="1"/>
          </p:nvPr>
        </p:nvSpPr>
        <p:spPr>
          <a:xfrm>
            <a:off x="2137378" y="1985891"/>
            <a:ext cx="6684396" cy="1877437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 defTabSz="868680">
              <a:lnSpc>
                <a:spcPct val="100000"/>
              </a:lnSpc>
              <a:spcBef>
                <a:spcPts val="0"/>
              </a:spcBef>
              <a:buSzTx/>
              <a:buNone/>
              <a:defRPr sz="1100">
                <a:latin typeface="Menlo"/>
                <a:ea typeface="Menlo"/>
                <a:cs typeface="Menlo"/>
                <a:sym typeface="Menlo"/>
              </a:defRPr>
            </a:pPr>
            <a:r>
              <a:t>const { fork } = require('child_process');app.get('/endpoint', (request, response) =&gt; { // fork another process</a:t>
            </a:r>
            <a:br/>
            <a:r>
              <a:rPr b="1"/>
              <a:t>const process = fork('./send_mail.js');</a:t>
            </a:r>
            <a:br>
              <a:rPr b="1"/>
            </a:br>
            <a:r>
              <a:t>const mails = request.body.emails; // send list of e-mails to forked process</a:t>
            </a:r>
            <a:br/>
            <a:r>
              <a:rPr b="1"/>
              <a:t>process.send({ mails });</a:t>
            </a:r>
            <a:r>
              <a:t> // listen for messages from forked process</a:t>
            </a:r>
            <a:br/>
            <a:r>
              <a:rPr b="1"/>
              <a:t>process.on('message', (message) =&gt; {</a:t>
            </a:r>
            <a:br>
              <a:rPr b="1"/>
            </a:br>
            <a:r>
              <a:t>log.info(`Number of mails sent ${message.counter}`);</a:t>
            </a:r>
            <a:br/>
            <a:r>
              <a:rPr b="1"/>
              <a:t>});</a:t>
            </a:r>
            <a:r>
              <a:t> return response.json({ status: true, sent: true });</a:t>
            </a:r>
            <a:br/>
            <a:r>
              <a:t>});</a:t>
            </a:r>
            <a:r>
              <a:rPr sz="700">
                <a:latin typeface="+mj-lt"/>
                <a:ea typeface="+mj-ea"/>
                <a:cs typeface="+mj-cs"/>
                <a:sym typeface="Gill Sans MT"/>
              </a:rPr>
              <a:t> </a:t>
            </a:r>
          </a:p>
        </p:txBody>
      </p:sp>
      <p:sp>
        <p:nvSpPr>
          <p:cNvPr id="196" name="Rectangle 3"/>
          <p:cNvSpPr txBox="1"/>
          <p:nvPr/>
        </p:nvSpPr>
        <p:spPr>
          <a:xfrm>
            <a:off x="2137377" y="3901161"/>
            <a:ext cx="10013728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9144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async function sendMultipleMails(mails) { let sendMails = 0; // logic for</a:t>
            </a:r>
            <a:br/>
            <a:r>
              <a:t>// sending multiple mails return sendMails;</a:t>
            </a:r>
            <a:br/>
            <a:r>
              <a:t>}// receive message from master process</a:t>
            </a:r>
            <a:br/>
            <a:r>
              <a:rPr b="1"/>
              <a:t>process.on('message', async (message) =&gt; {</a:t>
            </a:r>
            <a:r>
              <a:t> const numberOfMailsSend = await sendMultipleMails(message.mails); </a:t>
            </a:r>
            <a:br/>
            <a:br/>
            <a:r>
              <a:t>// send response to master process</a:t>
            </a:r>
            <a:br/>
            <a:r>
              <a:rPr b="1"/>
              <a:t>process.send({ counter: numberOfMailsSend });</a:t>
            </a:r>
            <a:br>
              <a:rPr b="1"/>
            </a:br>
            <a:r>
              <a:rPr b="1"/>
              <a:t>});</a:t>
            </a:r>
            <a:r>
              <a:rPr sz="800">
                <a:latin typeface="+mj-lt"/>
                <a:ea typeface="+mj-ea"/>
                <a:cs typeface="+mj-cs"/>
                <a:sym typeface="Gill Sans MT"/>
              </a:rP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itle 1"/>
          <p:cNvSpPr txBox="1"/>
          <p:nvPr>
            <p:ph type="title"/>
          </p:nvPr>
        </p:nvSpPr>
        <p:spPr>
          <a:xfrm>
            <a:off x="1451578" y="804519"/>
            <a:ext cx="9603277" cy="1049236"/>
          </a:xfrm>
          <a:prstGeom prst="rect">
            <a:avLst/>
          </a:prstGeom>
        </p:spPr>
        <p:txBody>
          <a:bodyPr/>
          <a:lstStyle/>
          <a:p>
            <a:pPr/>
            <a:r>
              <a:t>Demo for your viewing pleasure</a:t>
            </a:r>
          </a:p>
        </p:txBody>
      </p:sp>
      <p:pic>
        <p:nvPicPr>
          <p:cNvPr id="199" name="video-1549414175" descr="video-1549414175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352800" y="2016125"/>
            <a:ext cx="5800725" cy="3449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52000" fill="hold"/>
                                        <p:tgtEl>
                                          <p:spTgt spid="1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9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Gill Sans MT"/>
        <a:ea typeface="Gill Sans MT"/>
        <a:cs typeface="Gill Sans MT"/>
      </a:majorFont>
      <a:minorFont>
        <a:latin typeface="Helvetica"/>
        <a:ea typeface="Helvetica"/>
        <a:cs typeface="Helvetica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0000FF"/>
      </a:hlink>
      <a:folHlink>
        <a:srgbClr val="FF00FF"/>
      </a:folHlink>
    </a:clrScheme>
    <a:fontScheme name="Gallery">
      <a:majorFont>
        <a:latin typeface="Gill Sans MT"/>
        <a:ea typeface="Gill Sans MT"/>
        <a:cs typeface="Gill Sans MT"/>
      </a:majorFont>
      <a:minorFont>
        <a:latin typeface="Helvetica"/>
        <a:ea typeface="Helvetica"/>
        <a:cs typeface="Helvetica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